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262" r:id="rId4"/>
    <p:sldId id="265" r:id="rId5"/>
    <p:sldId id="264" r:id="rId6"/>
    <p:sldId id="266" r:id="rId7"/>
    <p:sldId id="278" r:id="rId8"/>
    <p:sldId id="263" r:id="rId9"/>
    <p:sldId id="279" r:id="rId10"/>
    <p:sldId id="280" r:id="rId11"/>
    <p:sldId id="267" r:id="rId12"/>
    <p:sldId id="268" r:id="rId13"/>
    <p:sldId id="270" r:id="rId14"/>
    <p:sldId id="271" r:id="rId15"/>
    <p:sldId id="272" r:id="rId16"/>
    <p:sldId id="274" r:id="rId17"/>
    <p:sldId id="273" r:id="rId18"/>
    <p:sldId id="275" r:id="rId19"/>
    <p:sldId id="276" r:id="rId20"/>
    <p:sldId id="277" r:id="rId21"/>
    <p:sldId id="26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67B0"/>
    <a:srgbClr val="3D88C8"/>
    <a:srgbClr val="3EA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2320" y="-6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F4CAB4-B9B8-2144-8AF1-C1002B806236}" type="datetimeFigureOut">
              <a:rPr lang="en-US" smtClean="0"/>
              <a:t>10/26/2013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15422-465B-6A40-914A-792F7BA83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12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goes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15422-465B-6A40-914A-792F7BA83B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24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underdevelopment of the cerebellar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vermis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an area of the brain that controls balance and coordination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D23EF-5263-5C4A-8FE3-C556F1E7EA3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70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underdevelopment of the cerebellar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vermis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, an area of the brain that controls balance and coordination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6D23EF-5263-5C4A-8FE3-C556F1E7EA3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970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0" i="0">
                <a:latin typeface="Myriad Pro Light"/>
                <a:cs typeface="Myriad Pro Light"/>
              </a:defRPr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Myriad Pro Light"/>
                <a:cs typeface="Myriad Pro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4D9-6AEF-5343-861C-88E7E524A4DA}" type="datetimeFigureOut">
              <a:rPr lang="en-US" smtClean="0"/>
              <a:t>10/26/2013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E0213-3BE5-EF4B-B950-770E558FE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64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4D9-6AEF-5343-861C-88E7E524A4DA}" type="datetimeFigureOut">
              <a:rPr lang="en-US" smtClean="0"/>
              <a:t>10/26/2013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E0213-3BE5-EF4B-B950-770E558FE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90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4D9-6AEF-5343-861C-88E7E524A4DA}" type="datetimeFigureOut">
              <a:rPr lang="en-US" smtClean="0"/>
              <a:t>10/26/2013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E0213-3BE5-EF4B-B950-770E558FE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30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yriad Pro Light"/>
                <a:cs typeface="Myriad Pro Light"/>
              </a:defRPr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yriad Pro Light"/>
                <a:cs typeface="Myriad Pro Light"/>
              </a:defRPr>
            </a:lvl1pPr>
            <a:lvl2pPr>
              <a:defRPr>
                <a:latin typeface="Myriad Pro Light"/>
                <a:cs typeface="Myriad Pro Light"/>
              </a:defRPr>
            </a:lvl2pPr>
            <a:lvl3pPr>
              <a:defRPr>
                <a:latin typeface="Myriad Pro Light"/>
                <a:cs typeface="Myriad Pro Light"/>
              </a:defRPr>
            </a:lvl3pPr>
            <a:lvl4pPr>
              <a:defRPr>
                <a:latin typeface="Myriad Pro Light"/>
                <a:cs typeface="Myriad Pro Light"/>
              </a:defRPr>
            </a:lvl4pPr>
            <a:lvl5pPr>
              <a:defRPr>
                <a:latin typeface="Myriad Pro Light"/>
                <a:cs typeface="Myriad Pro Light"/>
              </a:defRPr>
            </a:lvl5pPr>
          </a:lstStyle>
          <a:p>
            <a:pPr lvl="0"/>
            <a:r>
              <a:rPr lang="en-CA" dirty="0" smtClean="0"/>
              <a:t>Click to edit Master text styles</a:t>
            </a:r>
          </a:p>
          <a:p>
            <a:pPr lvl="1"/>
            <a:r>
              <a:rPr lang="en-CA" dirty="0" smtClean="0"/>
              <a:t>Second level</a:t>
            </a:r>
          </a:p>
          <a:p>
            <a:pPr lvl="2"/>
            <a:r>
              <a:rPr lang="en-CA" dirty="0" smtClean="0"/>
              <a:t>Third level</a:t>
            </a:r>
          </a:p>
          <a:p>
            <a:pPr lvl="3"/>
            <a:r>
              <a:rPr lang="en-CA" dirty="0" smtClean="0"/>
              <a:t>Fourth level</a:t>
            </a:r>
          </a:p>
          <a:p>
            <a:pPr lvl="4"/>
            <a:r>
              <a:rPr lang="en-CA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4D9-6AEF-5343-861C-88E7E524A4DA}" type="datetimeFigureOut">
              <a:rPr lang="en-US" smtClean="0"/>
              <a:t>10/26/2013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E0213-3BE5-EF4B-B950-770E558FE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5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cap="all">
                <a:latin typeface="Myriad Pro Light"/>
                <a:cs typeface="Myriad Pro Light"/>
              </a:defRPr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4D9-6AEF-5343-861C-88E7E524A4DA}" type="datetimeFigureOut">
              <a:rPr lang="en-US" smtClean="0"/>
              <a:t>10/26/2013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E0213-3BE5-EF4B-B950-770E558FE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00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4D9-6AEF-5343-861C-88E7E524A4DA}" type="datetimeFigureOut">
              <a:rPr lang="en-US" smtClean="0"/>
              <a:t>10/26/2013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E0213-3BE5-EF4B-B950-770E558FE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44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4D9-6AEF-5343-861C-88E7E524A4DA}" type="datetimeFigureOut">
              <a:rPr lang="en-US" smtClean="0"/>
              <a:t>10/26/2013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E0213-3BE5-EF4B-B950-770E558FE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17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4D9-6AEF-5343-861C-88E7E524A4DA}" type="datetimeFigureOut">
              <a:rPr lang="en-US" smtClean="0"/>
              <a:t>10/26/2013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E0213-3BE5-EF4B-B950-770E558FE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201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4D9-6AEF-5343-861C-88E7E524A4DA}" type="datetimeFigureOut">
              <a:rPr lang="en-US" smtClean="0"/>
              <a:t>10/26/2013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E0213-3BE5-EF4B-B950-770E558FE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3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4D9-6AEF-5343-861C-88E7E524A4DA}" type="datetimeFigureOut">
              <a:rPr lang="en-US" smtClean="0"/>
              <a:t>10/26/2013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E0213-3BE5-EF4B-B950-770E558FE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79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B84D9-6AEF-5343-861C-88E7E524A4DA}" type="datetimeFigureOut">
              <a:rPr lang="en-US" smtClean="0"/>
              <a:t>10/26/2013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FE0213-3BE5-EF4B-B950-770E558FE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67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B84D9-6AEF-5343-861C-88E7E524A4DA}" type="datetimeFigureOut">
              <a:rPr lang="en-US" smtClean="0"/>
              <a:t>10/26/2013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E0213-3BE5-EF4B-B950-770E558FE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75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67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58550"/>
            <a:ext cx="7772400" cy="1470025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</a:rPr>
              <a:t>MedSavant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662798"/>
            <a:ext cx="7086600" cy="931554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search engine for </a:t>
            </a:r>
          </a:p>
          <a:p>
            <a:pPr algn="l"/>
            <a:r>
              <a:rPr lang="en-US" sz="2400" dirty="0" smtClean="0">
                <a:solidFill>
                  <a:schemeClr val="bg1">
                    <a:lumMod val="95000"/>
                  </a:schemeClr>
                </a:solidFill>
              </a:rPr>
              <a:t>genetic variants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788307" y="4865558"/>
            <a:ext cx="6984093" cy="1752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Myriad Pro Light"/>
                <a:ea typeface="+mn-ea"/>
                <a:cs typeface="Myriad Pro Light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schemeClr val="bg1"/>
                </a:solidFill>
                <a:latin typeface="Myriad Pro"/>
                <a:cs typeface="Myriad Pro"/>
              </a:rPr>
              <a:t>Marc Fiume</a:t>
            </a:r>
          </a:p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University of Toronto</a:t>
            </a:r>
          </a:p>
          <a:p>
            <a:pPr algn="l"/>
            <a:r>
              <a:rPr lang="en-US" sz="2000" dirty="0" smtClean="0">
                <a:solidFill>
                  <a:schemeClr val="bg1"/>
                </a:solidFill>
              </a:rPr>
              <a:t>Hospital for Sick Children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 descr="medsavant-logo-nogr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917" y="934237"/>
            <a:ext cx="5135403" cy="513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91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Speed, improved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300799" y="2293035"/>
            <a:ext cx="1448013" cy="2253778"/>
            <a:chOff x="1590502" y="2288090"/>
            <a:chExt cx="1448013" cy="2253778"/>
          </a:xfrm>
        </p:grpSpPr>
        <p:pic>
          <p:nvPicPr>
            <p:cNvPr id="7" name="Picture 6" descr="medsavant-logo-nogra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502" y="2288090"/>
              <a:ext cx="1448013" cy="144801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02429" y="3895537"/>
              <a:ext cx="887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Myriad Pro Light"/>
                  <a:cs typeface="Myriad Pro Light"/>
                </a:rPr>
                <a:t>8.6s</a:t>
              </a:r>
              <a:endParaRPr lang="en-US" sz="3600" dirty="0">
                <a:latin typeface="Myriad Pro Light"/>
                <a:cs typeface="Myriad Pro Light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597121" y="2322695"/>
            <a:ext cx="2246080" cy="2239531"/>
            <a:chOff x="5886824" y="2317750"/>
            <a:chExt cx="2246080" cy="2239531"/>
          </a:xfrm>
        </p:grpSpPr>
        <p:sp>
          <p:nvSpPr>
            <p:cNvPr id="4" name="TextBox 3"/>
            <p:cNvSpPr txBox="1"/>
            <p:nvPr/>
          </p:nvSpPr>
          <p:spPr>
            <a:xfrm>
              <a:off x="6658583" y="3910950"/>
              <a:ext cx="887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Myriad Pro Light"/>
                  <a:cs typeface="Myriad Pro Light"/>
                </a:rPr>
                <a:t>1.8s</a:t>
              </a:r>
              <a:endParaRPr lang="en-US" sz="3600" dirty="0">
                <a:latin typeface="Myriad Pro Light"/>
                <a:cs typeface="Myriad Pro Light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886824" y="2317750"/>
              <a:ext cx="2246080" cy="1593200"/>
              <a:chOff x="5886824" y="2023847"/>
              <a:chExt cx="2246080" cy="15932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/>
              <a:srcRect l="51422"/>
              <a:stretch/>
            </p:blipFill>
            <p:spPr>
              <a:xfrm>
                <a:off x="5886824" y="2784354"/>
                <a:ext cx="2246080" cy="832693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86824" y="2023847"/>
                <a:ext cx="2218313" cy="880035"/>
              </a:xfrm>
              <a:prstGeom prst="rect">
                <a:avLst/>
              </a:prstGeom>
            </p:spPr>
          </p:pic>
        </p:grpSp>
      </p:grpSp>
      <p:grpSp>
        <p:nvGrpSpPr>
          <p:cNvPr id="16" name="Group 15"/>
          <p:cNvGrpSpPr/>
          <p:nvPr/>
        </p:nvGrpSpPr>
        <p:grpSpPr>
          <a:xfrm>
            <a:off x="3585113" y="2322917"/>
            <a:ext cx="1175706" cy="2242048"/>
            <a:chOff x="4123765" y="2317972"/>
            <a:chExt cx="1175706" cy="2242048"/>
          </a:xfrm>
        </p:grpSpPr>
        <p:grpSp>
          <p:nvGrpSpPr>
            <p:cNvPr id="14" name="Group 13"/>
            <p:cNvGrpSpPr/>
            <p:nvPr/>
          </p:nvGrpSpPr>
          <p:grpSpPr>
            <a:xfrm>
              <a:off x="4123765" y="2317972"/>
              <a:ext cx="1175706" cy="1371360"/>
              <a:chOff x="4123765" y="2288090"/>
              <a:chExt cx="1175706" cy="1371360"/>
            </a:xfrm>
          </p:grpSpPr>
          <p:pic>
            <p:nvPicPr>
              <p:cNvPr id="11" name="Picture 10" descr="medsavant-logo-nograd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07615" y="2288090"/>
                <a:ext cx="808007" cy="808007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123765" y="3197785"/>
                <a:ext cx="117570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 err="1" smtClean="0">
                    <a:latin typeface="Myriad Pro Light"/>
                    <a:cs typeface="Myriad Pro Light"/>
                  </a:rPr>
                  <a:t>sharded</a:t>
                </a:r>
                <a:endParaRPr lang="en-US" sz="2400" dirty="0">
                  <a:latin typeface="Myriad Pro Light"/>
                  <a:cs typeface="Myriad Pro Light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4305251" y="3913689"/>
              <a:ext cx="8877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Myriad Pro Light"/>
                  <a:cs typeface="Myriad Pro Light"/>
                </a:rPr>
                <a:t>5.6s</a:t>
              </a:r>
              <a:endParaRPr lang="en-US" sz="3600" dirty="0">
                <a:latin typeface="Myriad Pro Light"/>
                <a:cs typeface="Myriad Pr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496645"/>
      </p:ext>
    </p:extLst>
  </p:cSld>
  <p:clrMapOvr>
    <a:masterClrMapping/>
  </p:clrMapOvr>
  <p:transition xmlns:p14="http://schemas.microsoft.com/office/powerpoint/2010/main" spd="slow">
    <p:push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5378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There’s an app for that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Built-in App Store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App types</a:t>
            </a:r>
          </a:p>
          <a:p>
            <a:pPr lvl="1">
              <a:buFont typeface="Arial"/>
              <a:buChar char="•"/>
            </a:pPr>
            <a:r>
              <a:rPr lang="en-US" b="1" dirty="0"/>
              <a:t>s</a:t>
            </a:r>
            <a:r>
              <a:rPr lang="en-US" b="1" dirty="0" smtClean="0"/>
              <a:t>earch</a:t>
            </a:r>
            <a:r>
              <a:rPr lang="en-US" dirty="0" smtClean="0"/>
              <a:t>: add search functionality to search bar</a:t>
            </a:r>
          </a:p>
          <a:p>
            <a:pPr lvl="1">
              <a:buFont typeface="Arial"/>
              <a:buChar char="•"/>
            </a:pPr>
            <a:r>
              <a:rPr lang="en-US" b="1" dirty="0" smtClean="0"/>
              <a:t>inspect</a:t>
            </a:r>
            <a:r>
              <a:rPr lang="en-US" dirty="0" smtClean="0"/>
              <a:t>: add details to variant or gene drilldown</a:t>
            </a:r>
          </a:p>
          <a:p>
            <a:pPr lvl="1">
              <a:buFont typeface="Arial"/>
              <a:buChar char="•"/>
            </a:pPr>
            <a:r>
              <a:rPr lang="en-US" b="1" dirty="0" smtClean="0"/>
              <a:t>visualize</a:t>
            </a:r>
            <a:r>
              <a:rPr lang="en-US" dirty="0" smtClean="0"/>
              <a:t>: create custom visualizations</a:t>
            </a:r>
            <a:endParaRPr lang="en-US" dirty="0"/>
          </a:p>
          <a:p>
            <a:pPr lvl="1">
              <a:buFont typeface="Arial"/>
              <a:buChar char="•"/>
            </a:pPr>
            <a:r>
              <a:rPr lang="en-US" b="1" dirty="0"/>
              <a:t>c</a:t>
            </a:r>
            <a:r>
              <a:rPr lang="en-US" b="1" dirty="0" smtClean="0"/>
              <a:t>linic</a:t>
            </a:r>
            <a:r>
              <a:rPr lang="en-US" dirty="0" smtClean="0"/>
              <a:t>: push button analyses</a:t>
            </a:r>
          </a:p>
        </p:txBody>
      </p:sp>
    </p:spTree>
    <p:extLst>
      <p:ext uri="{BB962C8B-B14F-4D97-AF65-F5344CB8AC3E}">
        <p14:creationId xmlns:p14="http://schemas.microsoft.com/office/powerpoint/2010/main" val="3755285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MedSavant Clinic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simplified </a:t>
            </a:r>
            <a:r>
              <a:rPr lang="en-US" dirty="0"/>
              <a:t>interface </a:t>
            </a:r>
            <a:r>
              <a:rPr lang="en-US" dirty="0" smtClean="0"/>
              <a:t>for clinical analyses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8779" y="2484987"/>
            <a:ext cx="9144000" cy="5813560"/>
            <a:chOff x="103624" y="2655281"/>
            <a:chExt cx="9144000" cy="5813560"/>
          </a:xfrm>
        </p:grpSpPr>
        <p:pic>
          <p:nvPicPr>
            <p:cNvPr id="4" name="Picture 3" descr="Screen Shot 2013-09-20 at 3.40.27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24" y="2655281"/>
              <a:ext cx="9144000" cy="581356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1782920" y="3871376"/>
              <a:ext cx="5274235" cy="231588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Content Placeholder 4" descr="clinic-app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0539" b="-20539"/>
            <a:stretch>
              <a:fillRect/>
            </a:stretch>
          </p:blipFill>
          <p:spPr>
            <a:xfrm>
              <a:off x="2939721" y="4110434"/>
              <a:ext cx="3280728" cy="1804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269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577"/>
          </a:xfrm>
        </p:spPr>
        <p:txBody>
          <a:bodyPr>
            <a:normAutofit/>
          </a:bodyPr>
          <a:lstStyle/>
          <a:p>
            <a:r>
              <a:rPr lang="en-US" dirty="0" smtClean="0"/>
              <a:t>a proof of concept Clinical App that allows clinicians to find causal mutations from groups of patients with the same disease</a:t>
            </a:r>
          </a:p>
        </p:txBody>
      </p:sp>
    </p:spTree>
    <p:extLst>
      <p:ext uri="{BB962C8B-B14F-4D97-AF65-F5344CB8AC3E}">
        <p14:creationId xmlns:p14="http://schemas.microsoft.com/office/powerpoint/2010/main" val="367275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4577"/>
          </a:xfrm>
        </p:spPr>
        <p:txBody>
          <a:bodyPr>
            <a:normAutofit/>
          </a:bodyPr>
          <a:lstStyle/>
          <a:p>
            <a:r>
              <a:rPr lang="en-US" dirty="0" smtClean="0"/>
              <a:t>FORGE is a Canadian consortium whose goal is to discover the etiology of a large number of rare genetic conditions</a:t>
            </a:r>
          </a:p>
          <a:p>
            <a:endParaRPr lang="en-US" dirty="0"/>
          </a:p>
          <a:p>
            <a:r>
              <a:rPr lang="en-US" dirty="0" smtClean="0"/>
              <a:t>chose 20 FORGE projects – all projects that were sequenced and analyzed at McGill</a:t>
            </a:r>
            <a:endParaRPr lang="en-US" dirty="0"/>
          </a:p>
          <a:p>
            <a:r>
              <a:rPr lang="en-US" dirty="0" smtClean="0"/>
              <a:t>imported raw VCFs into MedSavant equipped with Mendel App with the goal of rediscovering the causal genes and variants</a:t>
            </a:r>
          </a:p>
        </p:txBody>
      </p:sp>
    </p:spTree>
    <p:extLst>
      <p:ext uri="{BB962C8B-B14F-4D97-AF65-F5344CB8AC3E}">
        <p14:creationId xmlns:p14="http://schemas.microsoft.com/office/powerpoint/2010/main" val="24420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Joubert</a:t>
            </a:r>
            <a:r>
              <a:rPr lang="en-US" dirty="0" smtClean="0"/>
              <a:t> Syndrome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64375" y="1704457"/>
            <a:ext cx="8215251" cy="3449087"/>
            <a:chOff x="610222" y="2176182"/>
            <a:chExt cx="8215251" cy="344908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t="5052" b="12148"/>
            <a:stretch/>
          </p:blipFill>
          <p:spPr>
            <a:xfrm>
              <a:off x="6002961" y="2176183"/>
              <a:ext cx="2822512" cy="334520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b="18748"/>
            <a:stretch/>
          </p:blipFill>
          <p:spPr>
            <a:xfrm>
              <a:off x="610222" y="2176182"/>
              <a:ext cx="5273209" cy="3449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535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4" y="769471"/>
            <a:ext cx="8906152" cy="531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79" y="1030941"/>
            <a:ext cx="8611121" cy="493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7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Mendel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086302">
            <a:off x="457200" y="1755077"/>
            <a:ext cx="4055035" cy="40630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14800" y="2061880"/>
            <a:ext cx="4572000" cy="36625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>
                <a:latin typeface="Myriad Pro Light"/>
                <a:cs typeface="Myriad Pro Light"/>
              </a:rPr>
              <a:t>AD </a:t>
            </a:r>
            <a:r>
              <a:rPr lang="en-US" sz="1600" dirty="0">
                <a:latin typeface="Myriad Pro Light"/>
                <a:cs typeface="Myriad Pro Light"/>
              </a:rPr>
              <a:t>retinitis </a:t>
            </a:r>
            <a:r>
              <a:rPr lang="en-US" sz="1600" dirty="0" err="1">
                <a:latin typeface="Myriad Pro Light"/>
                <a:cs typeface="Myriad Pro Light"/>
              </a:rPr>
              <a:t>pigmentosa</a:t>
            </a:r>
            <a:endParaRPr lang="en-US" sz="1600" dirty="0">
              <a:latin typeface="Myriad Pro Light"/>
              <a:cs typeface="Myriad Pro Light"/>
            </a:endParaRPr>
          </a:p>
          <a:p>
            <a:r>
              <a:rPr lang="en-US" sz="1600" dirty="0" smtClean="0">
                <a:latin typeface="Myriad Pro Light"/>
                <a:cs typeface="Myriad Pro Light"/>
              </a:rPr>
              <a:t>   AR </a:t>
            </a:r>
            <a:r>
              <a:rPr lang="en-US" sz="1600" dirty="0" err="1">
                <a:latin typeface="Myriad Pro Light"/>
                <a:cs typeface="Myriad Pro Light"/>
              </a:rPr>
              <a:t>pontocerebellar</a:t>
            </a:r>
            <a:r>
              <a:rPr lang="en-US" sz="1600" dirty="0">
                <a:latin typeface="Myriad Pro Light"/>
                <a:cs typeface="Myriad Pro Light"/>
              </a:rPr>
              <a:t> hypoplasia with cortical atrophy</a:t>
            </a:r>
          </a:p>
          <a:p>
            <a:r>
              <a:rPr lang="en-US" sz="1600" dirty="0" smtClean="0">
                <a:latin typeface="Myriad Pro Light"/>
                <a:cs typeface="Myriad Pro Light"/>
              </a:rPr>
              <a:t>      Floating </a:t>
            </a:r>
            <a:r>
              <a:rPr lang="en-US" sz="1600" dirty="0" err="1">
                <a:latin typeface="Myriad Pro Light"/>
                <a:cs typeface="Myriad Pro Light"/>
              </a:rPr>
              <a:t>Harbour</a:t>
            </a:r>
            <a:r>
              <a:rPr lang="en-US" sz="1600" dirty="0">
                <a:latin typeface="Myriad Pro Light"/>
                <a:cs typeface="Myriad Pro Light"/>
              </a:rPr>
              <a:t> </a:t>
            </a:r>
            <a:r>
              <a:rPr lang="en-US" sz="1600" dirty="0" smtClean="0">
                <a:latin typeface="Myriad Pro Light"/>
                <a:cs typeface="Myriad Pro Light"/>
              </a:rPr>
              <a:t>Syndrome </a:t>
            </a:r>
          </a:p>
          <a:p>
            <a:r>
              <a:rPr lang="en-US" sz="1600" dirty="0" smtClean="0">
                <a:latin typeface="Myriad Pro Light"/>
                <a:cs typeface="Myriad Pro Light"/>
              </a:rPr>
              <a:t>        French </a:t>
            </a:r>
            <a:r>
              <a:rPr lang="en-US" sz="1600" dirty="0">
                <a:latin typeface="Myriad Pro Light"/>
                <a:cs typeface="Myriad Pro Light"/>
              </a:rPr>
              <a:t>Canadian </a:t>
            </a:r>
            <a:r>
              <a:rPr lang="en-US" sz="1600" dirty="0" err="1">
                <a:latin typeface="Myriad Pro Light"/>
                <a:cs typeface="Myriad Pro Light"/>
              </a:rPr>
              <a:t>Joubert</a:t>
            </a:r>
            <a:r>
              <a:rPr lang="en-US" sz="1600" dirty="0">
                <a:latin typeface="Myriad Pro Light"/>
                <a:cs typeface="Myriad Pro Light"/>
              </a:rPr>
              <a:t> </a:t>
            </a:r>
            <a:endParaRPr lang="en-US" sz="1600" dirty="0" smtClean="0">
              <a:latin typeface="Myriad Pro Light"/>
              <a:cs typeface="Myriad Pro Light"/>
            </a:endParaRPr>
          </a:p>
          <a:p>
            <a:r>
              <a:rPr lang="en-US" sz="1600" dirty="0" smtClean="0">
                <a:latin typeface="Myriad Pro Light"/>
                <a:cs typeface="Myriad Pro Light"/>
              </a:rPr>
              <a:t>          </a:t>
            </a:r>
            <a:r>
              <a:rPr lang="en-US" sz="1600" dirty="0" err="1" smtClean="0">
                <a:latin typeface="Myriad Pro Light"/>
                <a:cs typeface="Myriad Pro Light"/>
              </a:rPr>
              <a:t>Hadju</a:t>
            </a:r>
            <a:r>
              <a:rPr lang="en-US" sz="1600" dirty="0">
                <a:latin typeface="Myriad Pro Light"/>
                <a:cs typeface="Myriad Pro Light"/>
              </a:rPr>
              <a:t>-Cheney</a:t>
            </a:r>
          </a:p>
          <a:p>
            <a:r>
              <a:rPr lang="en-US" sz="1600" dirty="0" smtClean="0">
                <a:latin typeface="Myriad Pro Light"/>
                <a:cs typeface="Myriad Pro Light"/>
              </a:rPr>
              <a:t>           Hawk</a:t>
            </a:r>
            <a:r>
              <a:rPr lang="en-US" sz="1600" dirty="0">
                <a:latin typeface="Myriad Pro Light"/>
                <a:cs typeface="Myriad Pro Light"/>
              </a:rPr>
              <a:t>-Junction Microcephaly </a:t>
            </a:r>
            <a:endParaRPr lang="en-US" sz="1600" dirty="0" smtClean="0">
              <a:latin typeface="Myriad Pro Light"/>
              <a:cs typeface="Myriad Pro Light"/>
            </a:endParaRPr>
          </a:p>
          <a:p>
            <a:r>
              <a:rPr lang="en-US" sz="1600" dirty="0" smtClean="0">
                <a:latin typeface="Myriad Pro Light"/>
                <a:cs typeface="Myriad Pro Light"/>
              </a:rPr>
              <a:t>            Hereditary </a:t>
            </a:r>
            <a:r>
              <a:rPr lang="en-US" sz="1600" dirty="0">
                <a:latin typeface="Myriad Pro Light"/>
                <a:cs typeface="Myriad Pro Light"/>
              </a:rPr>
              <a:t>leg dominant </a:t>
            </a:r>
            <a:r>
              <a:rPr lang="en-US" sz="1600" dirty="0" err="1">
                <a:latin typeface="Myriad Pro Light"/>
                <a:cs typeface="Myriad Pro Light"/>
              </a:rPr>
              <a:t>quadri</a:t>
            </a:r>
            <a:r>
              <a:rPr lang="en-US" sz="1600" dirty="0">
                <a:latin typeface="Myriad Pro Light"/>
                <a:cs typeface="Myriad Pro Light"/>
              </a:rPr>
              <a:t>- paresis</a:t>
            </a:r>
          </a:p>
          <a:p>
            <a:r>
              <a:rPr lang="en-US" sz="1600" dirty="0" smtClean="0">
                <a:latin typeface="Myriad Pro Light"/>
                <a:cs typeface="Myriad Pro Light"/>
              </a:rPr>
              <a:t>            </a:t>
            </a:r>
            <a:r>
              <a:rPr lang="en-US" sz="1600" dirty="0" err="1" smtClean="0">
                <a:latin typeface="Myriad Pro Light"/>
                <a:cs typeface="Myriad Pro Light"/>
              </a:rPr>
              <a:t>Hutterite</a:t>
            </a:r>
            <a:r>
              <a:rPr lang="en-US" sz="1600" dirty="0" smtClean="0">
                <a:latin typeface="Myriad Pro Light"/>
                <a:cs typeface="Myriad Pro Light"/>
              </a:rPr>
              <a:t> </a:t>
            </a:r>
            <a:r>
              <a:rPr lang="en-US" sz="1600" dirty="0">
                <a:latin typeface="Myriad Pro Light"/>
                <a:cs typeface="Myriad Pro Light"/>
              </a:rPr>
              <a:t>CASS</a:t>
            </a:r>
          </a:p>
          <a:p>
            <a:r>
              <a:rPr lang="en-US" sz="1600" dirty="0" smtClean="0">
                <a:latin typeface="Myriad Pro Light"/>
                <a:cs typeface="Myriad Pro Light"/>
              </a:rPr>
              <a:t>           </a:t>
            </a:r>
            <a:r>
              <a:rPr lang="en-US" sz="1600" dirty="0" err="1" smtClean="0">
                <a:latin typeface="Myriad Pro Light"/>
                <a:cs typeface="Myriad Pro Light"/>
              </a:rPr>
              <a:t>Hutterite</a:t>
            </a:r>
            <a:r>
              <a:rPr lang="en-US" sz="1600" dirty="0" smtClean="0">
                <a:latin typeface="Myriad Pro Light"/>
                <a:cs typeface="Myriad Pro Light"/>
              </a:rPr>
              <a:t> </a:t>
            </a:r>
            <a:r>
              <a:rPr lang="en-US" sz="1600" dirty="0" err="1">
                <a:latin typeface="Myriad Pro Light"/>
                <a:cs typeface="Myriad Pro Light"/>
              </a:rPr>
              <a:t>Syndromic</a:t>
            </a:r>
            <a:r>
              <a:rPr lang="en-US" sz="1600" dirty="0">
                <a:latin typeface="Myriad Pro Light"/>
                <a:cs typeface="Myriad Pro Light"/>
              </a:rPr>
              <a:t> ID </a:t>
            </a:r>
            <a:endParaRPr lang="en-US" sz="1600" dirty="0" smtClean="0">
              <a:latin typeface="Myriad Pro Light"/>
              <a:cs typeface="Myriad Pro Light"/>
            </a:endParaRPr>
          </a:p>
          <a:p>
            <a:r>
              <a:rPr lang="en-US" sz="1600" dirty="0" smtClean="0">
                <a:latin typeface="Myriad Pro Light"/>
                <a:cs typeface="Myriad Pro Light"/>
              </a:rPr>
              <a:t>          </a:t>
            </a:r>
            <a:r>
              <a:rPr lang="en-US" sz="1600" dirty="0" err="1" smtClean="0">
                <a:latin typeface="Myriad Pro Light"/>
                <a:cs typeface="Myriad Pro Light"/>
              </a:rPr>
              <a:t>Mandibulofacial</a:t>
            </a:r>
            <a:r>
              <a:rPr lang="en-US" sz="1600" dirty="0" smtClean="0">
                <a:latin typeface="Myriad Pro Light"/>
                <a:cs typeface="Myriad Pro Light"/>
              </a:rPr>
              <a:t> </a:t>
            </a:r>
            <a:r>
              <a:rPr lang="en-US" sz="1600" dirty="0" err="1">
                <a:latin typeface="Myriad Pro Light"/>
                <a:cs typeface="Myriad Pro Light"/>
              </a:rPr>
              <a:t>Dysostosis</a:t>
            </a:r>
            <a:r>
              <a:rPr lang="en-US" sz="1600" dirty="0">
                <a:latin typeface="Myriad Pro Light"/>
                <a:cs typeface="Myriad Pro Light"/>
              </a:rPr>
              <a:t> with Microcephaly</a:t>
            </a:r>
          </a:p>
          <a:p>
            <a:r>
              <a:rPr lang="en-US" sz="1600" dirty="0" smtClean="0">
                <a:latin typeface="Myriad Pro Light"/>
                <a:cs typeface="Myriad Pro Light"/>
              </a:rPr>
              <a:t>         MIC</a:t>
            </a:r>
            <a:r>
              <a:rPr lang="en-US" sz="1600" dirty="0">
                <a:latin typeface="Myriad Pro Light"/>
                <a:cs typeface="Myriad Pro Light"/>
              </a:rPr>
              <a:t>-CAP</a:t>
            </a:r>
          </a:p>
          <a:p>
            <a:r>
              <a:rPr lang="en-US" sz="1600" dirty="0" smtClean="0">
                <a:latin typeface="Myriad Pro Light"/>
                <a:cs typeface="Myriad Pro Light"/>
              </a:rPr>
              <a:t>      MPPH</a:t>
            </a:r>
            <a:r>
              <a:rPr lang="en-US" sz="1600" dirty="0">
                <a:latin typeface="Myriad Pro Light"/>
                <a:cs typeface="Myriad Pro Light"/>
              </a:rPr>
              <a:t>-CM</a:t>
            </a:r>
          </a:p>
          <a:p>
            <a:r>
              <a:rPr lang="en-US" sz="1600" dirty="0" smtClean="0">
                <a:latin typeface="Myriad Pro Light"/>
                <a:cs typeface="Myriad Pro Light"/>
              </a:rPr>
              <a:t>    Multiple </a:t>
            </a:r>
            <a:r>
              <a:rPr lang="en-US" sz="1600" dirty="0">
                <a:latin typeface="Myriad Pro Light"/>
                <a:cs typeface="Myriad Pro Light"/>
              </a:rPr>
              <a:t>Intestinal Atresia </a:t>
            </a:r>
            <a:endParaRPr lang="en-US" sz="1600" dirty="0" smtClean="0">
              <a:latin typeface="Myriad Pro Light"/>
              <a:cs typeface="Myriad Pro Light"/>
            </a:endParaRPr>
          </a:p>
          <a:p>
            <a:r>
              <a:rPr lang="en-US" sz="1600" dirty="0" smtClean="0">
                <a:latin typeface="Myriad Pro Light"/>
                <a:cs typeface="Myriad Pro Light"/>
              </a:rPr>
              <a:t>Sensory </a:t>
            </a:r>
            <a:r>
              <a:rPr lang="en-US" sz="1600" dirty="0">
                <a:latin typeface="Myriad Pro Light"/>
                <a:cs typeface="Myriad Pro Light"/>
              </a:rPr>
              <a:t>neuropathy</a:t>
            </a:r>
          </a:p>
        </p:txBody>
      </p:sp>
      <p:sp>
        <p:nvSpPr>
          <p:cNvPr id="7" name="Rectangle 6"/>
          <p:cNvSpPr/>
          <p:nvPr/>
        </p:nvSpPr>
        <p:spPr>
          <a:xfrm>
            <a:off x="3728129" y="1623339"/>
            <a:ext cx="544575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latin typeface="Myriad Pro Light"/>
                <a:cs typeface="Myriad Pro Light"/>
              </a:rPr>
              <a:t>Causal gene identified </a:t>
            </a:r>
            <a:r>
              <a:rPr lang="en-US" sz="2200" dirty="0">
                <a:latin typeface="Myriad Pro Light"/>
                <a:cs typeface="Myriad Pro Light"/>
              </a:rPr>
              <a:t>in </a:t>
            </a:r>
            <a:r>
              <a:rPr lang="en-US" sz="2200" b="1" dirty="0">
                <a:latin typeface="Myriad Pro Light"/>
                <a:cs typeface="Myriad Pro Light"/>
              </a:rPr>
              <a:t>16 of 20</a:t>
            </a:r>
            <a:r>
              <a:rPr lang="en-US" sz="2200" dirty="0">
                <a:latin typeface="Myriad Pro Light"/>
                <a:cs typeface="Myriad Pro Light"/>
              </a:rPr>
              <a:t> projects</a:t>
            </a:r>
            <a:endParaRPr lang="en-US" sz="2200" baseline="30000" dirty="0">
              <a:latin typeface="Myriad Pro Light"/>
              <a:cs typeface="Myriad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880325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Causal Variant Discovery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1506802" y="2723932"/>
            <a:ext cx="6130396" cy="1410136"/>
            <a:chOff x="1517874" y="2854990"/>
            <a:chExt cx="6130396" cy="1410136"/>
          </a:xfrm>
        </p:grpSpPr>
        <p:grpSp>
          <p:nvGrpSpPr>
            <p:cNvPr id="26" name="Group 25"/>
            <p:cNvGrpSpPr/>
            <p:nvPr/>
          </p:nvGrpSpPr>
          <p:grpSpPr>
            <a:xfrm>
              <a:off x="1517874" y="2854990"/>
              <a:ext cx="6130396" cy="1410136"/>
              <a:chOff x="1517874" y="2481460"/>
              <a:chExt cx="6130396" cy="1410136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517874" y="2487810"/>
                <a:ext cx="6130396" cy="1397436"/>
                <a:chOff x="1517874" y="1933659"/>
                <a:chExt cx="6130396" cy="1397436"/>
              </a:xfrm>
            </p:grpSpPr>
            <p:pic>
              <p:nvPicPr>
                <p:cNvPr id="23" name="Picture 2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 flipH="1">
                  <a:off x="2987707" y="1933659"/>
                  <a:ext cx="1397436" cy="1397436"/>
                </a:xfrm>
                <a:prstGeom prst="rect">
                  <a:avLst/>
                </a:prstGeom>
              </p:spPr>
            </p:pic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595370" y="2005399"/>
                  <a:ext cx="1052900" cy="1253957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-1" r="-12687"/>
                <a:stretch/>
              </p:blipFill>
              <p:spPr>
                <a:xfrm>
                  <a:off x="1517874" y="1991363"/>
                  <a:ext cx="1186480" cy="1282028"/>
                </a:xfrm>
                <a:prstGeom prst="rect">
                  <a:avLst/>
                </a:prstGeom>
              </p:spPr>
            </p:pic>
            <p:pic>
              <p:nvPicPr>
                <p:cNvPr id="3" name="Picture 2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-13045" b="-13045"/>
                <a:stretch/>
              </p:blipFill>
              <p:spPr>
                <a:xfrm>
                  <a:off x="4845922" y="1933659"/>
                  <a:ext cx="1108302" cy="1397436"/>
                </a:xfrm>
                <a:prstGeom prst="rect">
                  <a:avLst/>
                </a:prstGeom>
              </p:spPr>
            </p:pic>
          </p:grpSp>
          <p:cxnSp>
            <p:nvCxnSpPr>
              <p:cNvPr id="11" name="Curved Connector 10"/>
              <p:cNvCxnSpPr>
                <a:stCxn id="3" idx="0"/>
                <a:endCxn id="23" idx="0"/>
              </p:cNvCxnSpPr>
              <p:nvPr/>
            </p:nvCxnSpPr>
            <p:spPr>
              <a:xfrm rot="16200000" flipV="1">
                <a:off x="4543249" y="1630986"/>
                <a:ext cx="12700" cy="1713648"/>
              </a:xfrm>
              <a:prstGeom prst="curvedConnector3">
                <a:avLst>
                  <a:gd name="adj1" fmla="val 3329409"/>
                </a:avLst>
              </a:prstGeom>
              <a:ln w="57150" cmpd="sng">
                <a:headEnd type="none"/>
                <a:tailEnd type="triangle" w="sm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Curved Connector 23"/>
              <p:cNvCxnSpPr>
                <a:stCxn id="23" idx="2"/>
                <a:endCxn id="3" idx="2"/>
              </p:cNvCxnSpPr>
              <p:nvPr/>
            </p:nvCxnSpPr>
            <p:spPr>
              <a:xfrm rot="16200000" flipH="1">
                <a:off x="4543249" y="3028422"/>
                <a:ext cx="12700" cy="1713648"/>
              </a:xfrm>
              <a:prstGeom prst="curvedConnector3">
                <a:avLst>
                  <a:gd name="adj1" fmla="val 3094110"/>
                </a:avLst>
              </a:prstGeom>
              <a:ln w="57150" cmpd="sng">
                <a:headEnd type="none"/>
                <a:tailEnd type="triangle" w="sm" len="med"/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Arrow Connector 30"/>
            <p:cNvCxnSpPr/>
            <p:nvPr/>
          </p:nvCxnSpPr>
          <p:spPr>
            <a:xfrm flipH="1">
              <a:off x="2764118" y="3572543"/>
              <a:ext cx="253471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>
              <a:off x="6158341" y="3572543"/>
              <a:ext cx="253471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headEnd type="triangl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2423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/>
              <a:t>search engine </a:t>
            </a:r>
            <a:r>
              <a:rPr lang="en-US" dirty="0" smtClean="0"/>
              <a:t>for genetic variants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integrated </a:t>
            </a:r>
            <a:r>
              <a:rPr lang="en-US" dirty="0"/>
              <a:t>solution for the storage, annotation, filtration, prioritization, and visual </a:t>
            </a:r>
            <a:r>
              <a:rPr lang="en-US" dirty="0" smtClean="0"/>
              <a:t>inspection</a:t>
            </a:r>
          </a:p>
          <a:p>
            <a:pPr lvl="1">
              <a:buFont typeface="Arial"/>
              <a:buChar char="•"/>
            </a:pPr>
            <a:endParaRPr lang="en-US" dirty="0"/>
          </a:p>
          <a:p>
            <a:r>
              <a:rPr lang="en-US" dirty="0" smtClean="0"/>
              <a:t>helps in the discovery of disease causing mutations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designed for both </a:t>
            </a:r>
            <a:r>
              <a:rPr lang="en-US" b="1" dirty="0" smtClean="0"/>
              <a:t>research</a:t>
            </a:r>
            <a:r>
              <a:rPr lang="en-US" dirty="0" smtClean="0"/>
              <a:t> and </a:t>
            </a:r>
            <a:r>
              <a:rPr lang="en-US" b="1" dirty="0" smtClean="0"/>
              <a:t>clinical</a:t>
            </a:r>
            <a:r>
              <a:rPr lang="en-US" dirty="0" smtClean="0"/>
              <a:t> applications</a:t>
            </a:r>
          </a:p>
          <a:p>
            <a:pPr lvl="1">
              <a:buFont typeface="Arial"/>
              <a:buChar char="•"/>
            </a:pP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2299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67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39059" y="5158334"/>
            <a:ext cx="9562353" cy="10667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Acknowledgements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Developers: James </a:t>
            </a:r>
            <a:r>
              <a:rPr lang="en-US" sz="2400" dirty="0" err="1" smtClean="0">
                <a:solidFill>
                  <a:schemeClr val="bg1"/>
                </a:solidFill>
              </a:rPr>
              <a:t>Vlasblom</a:t>
            </a:r>
            <a:r>
              <a:rPr lang="en-US" sz="2400" dirty="0" smtClean="0">
                <a:solidFill>
                  <a:schemeClr val="bg1"/>
                </a:solidFill>
              </a:rPr>
              <a:t>, Orion </a:t>
            </a:r>
            <a:r>
              <a:rPr lang="en-US" sz="2400" dirty="0" err="1" smtClean="0">
                <a:solidFill>
                  <a:schemeClr val="bg1"/>
                </a:solidFill>
              </a:rPr>
              <a:t>Buske</a:t>
            </a:r>
            <a:r>
              <a:rPr lang="en-US" sz="2400" dirty="0" smtClean="0">
                <a:solidFill>
                  <a:schemeClr val="bg1"/>
                </a:solidFill>
              </a:rPr>
              <a:t>, Eric Smith, Andrew Brook, </a:t>
            </a:r>
            <a:r>
              <a:rPr lang="en-US" sz="2400" dirty="0" err="1" smtClean="0">
                <a:solidFill>
                  <a:schemeClr val="bg1"/>
                </a:solidFill>
              </a:rPr>
              <a:t>Misko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Dzamba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 smtClean="0">
                <a:solidFill>
                  <a:schemeClr val="bg1"/>
                </a:solidFill>
              </a:rPr>
              <a:t>Khushi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Chachcha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Sergiu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Dumitriu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Scientific Advisors: Christian Marshall, </a:t>
            </a:r>
            <a:r>
              <a:rPr lang="en-US" sz="2400" dirty="0">
                <a:solidFill>
                  <a:schemeClr val="bg1"/>
                </a:solidFill>
              </a:rPr>
              <a:t>Kym </a:t>
            </a:r>
            <a:r>
              <a:rPr lang="en-US" sz="2400" dirty="0" smtClean="0">
                <a:solidFill>
                  <a:schemeClr val="bg1"/>
                </a:solidFill>
              </a:rPr>
              <a:t>Boycott, </a:t>
            </a:r>
            <a:r>
              <a:rPr lang="en-US" sz="2400" dirty="0">
                <a:solidFill>
                  <a:schemeClr val="bg1"/>
                </a:solidFill>
              </a:rPr>
              <a:t>Marta </a:t>
            </a:r>
            <a:r>
              <a:rPr lang="en-US" sz="2400" dirty="0" err="1" smtClean="0">
                <a:solidFill>
                  <a:schemeClr val="bg1"/>
                </a:solidFill>
              </a:rPr>
              <a:t>Girdea</a:t>
            </a:r>
            <a:r>
              <a:rPr lang="en-US" sz="2400" dirty="0" smtClean="0">
                <a:solidFill>
                  <a:schemeClr val="bg1"/>
                </a:solidFill>
              </a:rPr>
              <a:t>, </a:t>
            </a:r>
            <a:r>
              <a:rPr lang="en-US" sz="2400" dirty="0">
                <a:solidFill>
                  <a:schemeClr val="bg1"/>
                </a:solidFill>
              </a:rPr>
              <a:t>Peter </a:t>
            </a:r>
            <a:r>
              <a:rPr lang="en-US" sz="2400" dirty="0" smtClean="0">
                <a:solidFill>
                  <a:schemeClr val="bg1"/>
                </a:solidFill>
              </a:rPr>
              <a:t>Ray, </a:t>
            </a:r>
            <a:r>
              <a:rPr lang="en-US" sz="2400" dirty="0">
                <a:solidFill>
                  <a:schemeClr val="bg1"/>
                </a:solidFill>
              </a:rPr>
              <a:t>Gary </a:t>
            </a:r>
            <a:r>
              <a:rPr lang="en-US" sz="2400" dirty="0" smtClean="0">
                <a:solidFill>
                  <a:schemeClr val="bg1"/>
                </a:solidFill>
              </a:rPr>
              <a:t>Bader, </a:t>
            </a:r>
            <a:r>
              <a:rPr lang="en-US" sz="2400" dirty="0">
                <a:solidFill>
                  <a:schemeClr val="bg1"/>
                </a:solidFill>
              </a:rPr>
              <a:t>Michael </a:t>
            </a:r>
            <a:r>
              <a:rPr lang="en-US" sz="2400" dirty="0" err="1" smtClean="0">
                <a:solidFill>
                  <a:schemeClr val="bg1"/>
                </a:solidFill>
              </a:rPr>
              <a:t>Brudno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sz="2800" dirty="0" smtClean="0">
                <a:solidFill>
                  <a:schemeClr val="bg1"/>
                </a:solidFill>
              </a:rPr>
              <a:t>try at </a:t>
            </a:r>
            <a:r>
              <a:rPr lang="en-US" sz="2800" b="1" dirty="0" err="1" smtClean="0">
                <a:solidFill>
                  <a:schemeClr val="bg1"/>
                </a:solidFill>
              </a:rPr>
              <a:t>medsavant.com</a:t>
            </a:r>
            <a:endParaRPr lang="en-US" sz="2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78328" y="5158334"/>
            <a:ext cx="7614024" cy="1066770"/>
            <a:chOff x="663387" y="4150920"/>
            <a:chExt cx="7614024" cy="1066770"/>
          </a:xfrm>
        </p:grpSpPr>
        <p:pic>
          <p:nvPicPr>
            <p:cNvPr id="4" name="Picture 3" descr="logo_SickKids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72411" y="4323977"/>
              <a:ext cx="1905000" cy="619125"/>
            </a:xfrm>
            <a:prstGeom prst="rect">
              <a:avLst/>
            </a:prstGeom>
          </p:spPr>
        </p:pic>
        <p:pic>
          <p:nvPicPr>
            <p:cNvPr id="5" name="Picture 4" descr="cihr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3387" y="4171577"/>
              <a:ext cx="1676400" cy="1046113"/>
            </a:xfrm>
            <a:prstGeom prst="rect">
              <a:avLst/>
            </a:prstGeom>
          </p:spPr>
        </p:pic>
        <p:pic>
          <p:nvPicPr>
            <p:cNvPr id="6" name="Picture 5" descr="nserc_crsng_low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1660" y="4171577"/>
              <a:ext cx="2133600" cy="94589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6939" y="4150920"/>
              <a:ext cx="1667569" cy="1011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259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</a:t>
            </a:r>
            <a:r>
              <a:rPr lang="en-US" dirty="0" smtClean="0"/>
              <a:t>ariant Search and Inspection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419737" y="2698325"/>
            <a:ext cx="6304527" cy="1461350"/>
            <a:chOff x="1626353" y="2653883"/>
            <a:chExt cx="6304527" cy="1461350"/>
          </a:xfrm>
        </p:grpSpPr>
        <p:grpSp>
          <p:nvGrpSpPr>
            <p:cNvPr id="8" name="Group 7"/>
            <p:cNvGrpSpPr/>
            <p:nvPr/>
          </p:nvGrpSpPr>
          <p:grpSpPr>
            <a:xfrm>
              <a:off x="1626353" y="2667432"/>
              <a:ext cx="4584877" cy="1447801"/>
              <a:chOff x="3071905" y="3134380"/>
              <a:chExt cx="4584877" cy="1447801"/>
            </a:xfrm>
          </p:grpSpPr>
          <p:pic>
            <p:nvPicPr>
              <p:cNvPr id="5" name="Picture 2" descr="http://www.applesheet.com/wp-content/uploads/2011/01/Install_Apple_Updates_From_Terminal.pn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071905" y="3134380"/>
                <a:ext cx="1447801" cy="1447801"/>
              </a:xfrm>
              <a:prstGeom prst="rect">
                <a:avLst/>
              </a:prstGeom>
              <a:noFill/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78005" y="3197236"/>
                <a:ext cx="1310239" cy="1310239"/>
              </a:xfrm>
              <a:prstGeom prst="rect">
                <a:avLst/>
              </a:prstGeom>
            </p:spPr>
          </p:pic>
          <p:pic>
            <p:nvPicPr>
              <p:cNvPr id="7" name="Picture 6" descr="savant-logo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6543" y="3197236"/>
                <a:ext cx="1310239" cy="1310239"/>
              </a:xfrm>
              <a:prstGeom prst="rect">
                <a:avLst/>
              </a:prstGeom>
            </p:spPr>
          </p:pic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69530" y="2653883"/>
              <a:ext cx="1461350" cy="1461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555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8468969" y="1040892"/>
            <a:ext cx="0" cy="41595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553706" y="930867"/>
            <a:ext cx="8088270" cy="642367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7819" y="1040892"/>
            <a:ext cx="774684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smtClean="0">
                <a:latin typeface="Myriad Pro Light"/>
                <a:cs typeface="Myriad Pro Light"/>
              </a:rPr>
              <a:t>http://</a:t>
            </a:r>
            <a:r>
              <a:rPr lang="en-US" sz="2800" dirty="0">
                <a:latin typeface="Myriad Pro Light"/>
                <a:cs typeface="Myriad Pro Light"/>
              </a:rPr>
              <a:t>meetings. </a:t>
            </a:r>
            <a:r>
              <a:rPr lang="en-US" sz="2800" dirty="0" err="1">
                <a:latin typeface="Myriad Pro Light"/>
                <a:cs typeface="Myriad Pro Light"/>
              </a:rPr>
              <a:t>cshl.edu</a:t>
            </a:r>
            <a:r>
              <a:rPr lang="en-US" sz="2800" dirty="0">
                <a:latin typeface="Myriad Pro Light"/>
                <a:cs typeface="Myriad Pro Light"/>
              </a:rPr>
              <a:t>/meetings/2013/info13.shtml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7818" y="1040892"/>
            <a:ext cx="417279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smtClean="0">
                <a:latin typeface="Myriad Pro Light"/>
                <a:cs typeface="Myriad Pro Light"/>
              </a:rPr>
              <a:t>Genome Informatics</a:t>
            </a:r>
            <a:endParaRPr lang="en-US" sz="2800" dirty="0">
              <a:latin typeface="Myriad Pro Light"/>
              <a:cs typeface="Myriad Pro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3921" y="575192"/>
            <a:ext cx="365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yriad Pro Light"/>
                <a:cs typeface="Myriad Pro Light"/>
              </a:rPr>
              <a:t>internet browsers, circa 1990s</a:t>
            </a:r>
            <a:endParaRPr lang="en-US" dirty="0">
              <a:latin typeface="Myriad Pro Light"/>
              <a:cs typeface="Myriad Pro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3921" y="575192"/>
            <a:ext cx="365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yriad Pro Light"/>
                <a:cs typeface="Myriad Pro Light"/>
              </a:rPr>
              <a:t>internet browsers, today</a:t>
            </a:r>
            <a:endParaRPr lang="en-US" dirty="0">
              <a:latin typeface="Myriad Pro Light"/>
              <a:cs typeface="Myriad Pro Light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3620110" y="1048360"/>
            <a:ext cx="0" cy="41595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" y="2069947"/>
            <a:ext cx="9144000" cy="441874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18" y="2069947"/>
            <a:ext cx="6042225" cy="573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74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10" presetClass="entr" presetSubtype="0" repeatCount="indefinit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300"/>
                            </p:stCondLst>
                            <p:childTnLst>
                              <p:par>
                                <p:cTn id="36" presetID="10" presetClass="entr" presetSubtype="0" repeatCount="indefinit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0" grpId="1" build="allAtOnce" rev="1"/>
      <p:bldP spid="15" grpId="0" build="p"/>
      <p:bldP spid="23" grpId="0"/>
      <p:bldP spid="23" grpId="1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697818" y="1040892"/>
            <a:ext cx="417279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smtClean="0">
                <a:latin typeface="Myriad Pro Light"/>
                <a:cs typeface="Myriad Pro Light"/>
              </a:rPr>
              <a:t>Causal mutations in my data</a:t>
            </a:r>
            <a:endParaRPr lang="en-US" sz="2800" dirty="0">
              <a:latin typeface="Myriad Pro Light"/>
              <a:cs typeface="Myriad Pro Ligh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3706" y="930867"/>
            <a:ext cx="8088270" cy="642367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7818" y="1055829"/>
            <a:ext cx="37539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err="1" smtClean="0">
                <a:latin typeface="Myriad Pro Light"/>
                <a:cs typeface="Myriad Pro Light"/>
              </a:rPr>
              <a:t>chrX</a:t>
            </a:r>
            <a:r>
              <a:rPr lang="en-US" sz="2800" dirty="0" smtClean="0">
                <a:latin typeface="Myriad Pro Light"/>
                <a:cs typeface="Myriad Pro Light"/>
              </a:rPr>
              <a:t>: 2,456,983 </a:t>
            </a:r>
            <a:r>
              <a:rPr lang="en-US" sz="2800" dirty="0">
                <a:latin typeface="Myriad Pro Light"/>
                <a:cs typeface="Myriad Pro Light"/>
              </a:rPr>
              <a:t>- </a:t>
            </a:r>
            <a:r>
              <a:rPr lang="en-US" sz="2800" dirty="0" smtClean="0">
                <a:latin typeface="Myriad Pro Light"/>
                <a:cs typeface="Myriad Pro Light"/>
              </a:rPr>
              <a:t>2,504,232</a:t>
            </a:r>
            <a:endParaRPr lang="en-US" sz="2800" dirty="0">
              <a:latin typeface="Myriad Pro Light"/>
              <a:cs typeface="Myriad Pro Light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451729" y="1055829"/>
            <a:ext cx="0" cy="415950"/>
          </a:xfrm>
          <a:prstGeom prst="line">
            <a:avLst/>
          </a:prstGeom>
          <a:ln w="317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3921" y="575192"/>
            <a:ext cx="365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yriad Pro Light"/>
                <a:cs typeface="Myriad Pro Light"/>
              </a:rPr>
              <a:t>genome browsers</a:t>
            </a:r>
            <a:endParaRPr lang="en-US" dirty="0">
              <a:latin typeface="Myriad Pro Light"/>
              <a:cs typeface="Myriad Pro Ligh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3921" y="575192"/>
            <a:ext cx="365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yriad Pro Light"/>
                <a:cs typeface="Myriad Pro Light"/>
              </a:rPr>
              <a:t>genome browsers, in the future</a:t>
            </a:r>
            <a:endParaRPr lang="en-US" dirty="0">
              <a:latin typeface="Myriad Pro Light"/>
              <a:cs typeface="Myriad Pro Light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743021" y="1055833"/>
            <a:ext cx="0" cy="415950"/>
          </a:xfrm>
          <a:prstGeom prst="line">
            <a:avLst/>
          </a:prstGeom>
          <a:ln w="317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l="10192" t="23530" r="4061" b="3281"/>
          <a:stretch/>
        </p:blipFill>
        <p:spPr>
          <a:xfrm>
            <a:off x="603922" y="2069947"/>
            <a:ext cx="7840740" cy="3544919"/>
          </a:xfrm>
          <a:prstGeom prst="rect">
            <a:avLst/>
          </a:prstGeom>
        </p:spPr>
      </p:pic>
      <p:pic>
        <p:nvPicPr>
          <p:cNvPr id="42" name="Picture 41" descr="cftr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08" y="1915034"/>
            <a:ext cx="4316908" cy="453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4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650"/>
                            </p:stCondLst>
                            <p:childTnLst>
                              <p:par>
                                <p:cTn id="12" presetID="10" presetClass="entr" presetSubtype="0" repeatCount="indefinit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10" presetClass="entr" presetSubtype="0" repeatCount="indefinite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  <p:bldP spid="17" grpId="0" build="p"/>
      <p:bldP spid="17" grpId="1" build="allAtOnce" rev="1"/>
      <p:bldP spid="25" grpId="0"/>
      <p:bldP spid="25" grpId="1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Engines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search huge volumes of data</a:t>
            </a:r>
          </a:p>
          <a:p>
            <a:r>
              <a:rPr lang="en-US" dirty="0"/>
              <a:t>use natural </a:t>
            </a:r>
            <a:r>
              <a:rPr lang="en-US" dirty="0" smtClean="0"/>
              <a:t>language </a:t>
            </a:r>
          </a:p>
          <a:p>
            <a:r>
              <a:rPr lang="en-US" dirty="0" smtClean="0"/>
              <a:t>results return quickly</a:t>
            </a:r>
          </a:p>
          <a:p>
            <a:r>
              <a:rPr lang="en-US" dirty="0" smtClean="0"/>
              <a:t>provide links to relevant results</a:t>
            </a:r>
          </a:p>
          <a:p>
            <a:endParaRPr lang="en-US" dirty="0"/>
          </a:p>
          <a:p>
            <a:r>
              <a:rPr lang="en-US" dirty="0"/>
              <a:t>search engine for </a:t>
            </a:r>
            <a:r>
              <a:rPr lang="en-US" b="1" dirty="0"/>
              <a:t>genetic variants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490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atk-vs-medsavant-ui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355040"/>
            <a:ext cx="91440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17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</a:t>
            </a:r>
            <a:endParaRPr lang="en-US" dirty="0"/>
          </a:p>
        </p:txBody>
      </p:sp>
      <p:pic>
        <p:nvPicPr>
          <p:cNvPr id="15" name="Picture 14" descr="size-thousandgenom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77" y="1784680"/>
            <a:ext cx="8208447" cy="3288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95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</a:t>
            </a:r>
            <a:endParaRPr lang="en-US" dirty="0"/>
          </a:p>
        </p:txBody>
      </p:sp>
      <p:pic>
        <p:nvPicPr>
          <p:cNvPr id="3" name="Picture 2" descr="time-thousandgenom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53" y="2036205"/>
            <a:ext cx="8217494" cy="278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31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913</TotalTime>
  <Words>412</Words>
  <Application>Microsoft Macintosh PowerPoint</Application>
  <PresentationFormat>On-screen Show (4:3)</PresentationFormat>
  <Paragraphs>83</Paragraphs>
  <Slides>21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MedSavant</vt:lpstr>
      <vt:lpstr>Causal Variant Discovery</vt:lpstr>
      <vt:lpstr>Variant Search and Inspection</vt:lpstr>
      <vt:lpstr>PowerPoint Presentation</vt:lpstr>
      <vt:lpstr>PowerPoint Presentation</vt:lpstr>
      <vt:lpstr>Search Engines</vt:lpstr>
      <vt:lpstr>PowerPoint Presentation</vt:lpstr>
      <vt:lpstr>Size</vt:lpstr>
      <vt:lpstr>Speed</vt:lpstr>
      <vt:lpstr>Speed, improved</vt:lpstr>
      <vt:lpstr>PowerPoint Presentation</vt:lpstr>
      <vt:lpstr>There’s an app for that</vt:lpstr>
      <vt:lpstr>MedSavant Clinic</vt:lpstr>
      <vt:lpstr>Mendel</vt:lpstr>
      <vt:lpstr>FORGE</vt:lpstr>
      <vt:lpstr>Joubert Syndrome</vt:lpstr>
      <vt:lpstr>PowerPoint Presentation</vt:lpstr>
      <vt:lpstr>PowerPoint Presentation</vt:lpstr>
      <vt:lpstr>Mendel Results</vt:lpstr>
      <vt:lpstr>Summary</vt:lpstr>
      <vt:lpstr>Acknowledgements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MedSavant</dc:title>
  <dc:creator>Marc Fiume</dc:creator>
  <cp:lastModifiedBy>Marc Fiume</cp:lastModifiedBy>
  <cp:revision>132</cp:revision>
  <dcterms:created xsi:type="dcterms:W3CDTF">2013-10-22T04:55:11Z</dcterms:created>
  <dcterms:modified xsi:type="dcterms:W3CDTF">2013-10-26T22:50:23Z</dcterms:modified>
</cp:coreProperties>
</file>